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3/24/2014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3/24/2014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3/24/2014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3/24/2014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3/24/2014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3/24/2014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3/24/2014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ner.co.i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/>
          <a:lstStyle/>
          <a:p>
            <a:r>
              <a:rPr lang="he-IL" dirty="0" smtClean="0"/>
              <a:t>סילבוס הקורס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 in WPF - </a:t>
            </a:r>
            <a:r>
              <a:rPr lang="en-US" sz="36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הטיפול באירוע </a:t>
            </a:r>
            <a:r>
              <a:rPr lang="en-US" dirty="0" err="1" smtClean="0"/>
              <a:t>ProgressChanged</a:t>
            </a:r>
            <a:r>
              <a:rPr lang="he-IL" dirty="0" smtClean="0"/>
              <a:t> – עדכון ממשק המשתמש: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94946" y="2380735"/>
          <a:ext cx="9543540" cy="409420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9543540"/>
              </a:tblGrid>
              <a:tr h="4094206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background_worker_ProgressChanged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(object sender,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ProgressChangedEventArgs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Parameters parameter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e.UserState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 Parameters;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Ellipse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ellipse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Ellipse();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ellipse.Width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parameter.Size.Width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ellipse.Height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parameter.Size.Height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ellipse.Fill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SolidColorBrush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parameter.Color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Canvas.SetTop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(ellipse,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parameter.Location.Y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Canvas.SetLeft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(ellipse,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parameter.Location.X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canvas.Children.Add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(ellipse);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txtInterationCounter.Text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e.ProgressPercentage.ToString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 + " %";        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7389342" y="3328086"/>
            <a:ext cx="2907956" cy="551935"/>
          </a:xfrm>
          <a:prstGeom prst="wedgeRoundRectCallout">
            <a:avLst>
              <a:gd name="adj1" fmla="val -60776"/>
              <a:gd name="adj2" fmla="val -9450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הפרמטר שנשלח</a:t>
            </a:r>
            <a:endParaRPr lang="en-US" dirty="0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4283677" y="5626442"/>
            <a:ext cx="2907956" cy="551935"/>
          </a:xfrm>
          <a:prstGeom prst="wedgeRoundRectCallout">
            <a:avLst>
              <a:gd name="adj1" fmla="val -8368"/>
              <a:gd name="adj2" fmla="val -13629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התקדמות העיבוד.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1806" y="6488668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2696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Threads in WPF - </a:t>
            </a:r>
            <a:r>
              <a:rPr lang="en-US" sz="32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סיום התהליך:</a:t>
            </a:r>
            <a:endParaRPr lang="he-IL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94946" y="2380735"/>
          <a:ext cx="10886308" cy="4094206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886308"/>
              </a:tblGrid>
              <a:tr h="4094206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background_worker_RunWorkerCompleted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(object sender,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RunWorkerCompletedEventArgs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if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e.Cancelled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MessageBox.Show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BackgroundWorker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canceled");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else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MessageBox.Show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BackgroundWorker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ended successfully");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7661190" y="3039762"/>
            <a:ext cx="1186248" cy="551935"/>
          </a:xfrm>
          <a:prstGeom prst="wedgeRoundRectCallout">
            <a:avLst>
              <a:gd name="adj1" fmla="val -384910"/>
              <a:gd name="adj2" fmla="val -42267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ביטול</a:t>
            </a:r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7595287" y="5263977"/>
            <a:ext cx="1548714" cy="551935"/>
          </a:xfrm>
          <a:prstGeom prst="wedgeRoundRectCallout">
            <a:avLst>
              <a:gd name="adj1" fmla="val -123262"/>
              <a:gd name="adj2" fmla="val -15122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סיום העיבוד.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781167" y="6417275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9751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Threads in WPF - </a:t>
            </a:r>
            <a:r>
              <a:rPr lang="en-US" sz="32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458" y="1715718"/>
            <a:ext cx="3707028" cy="38906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938" y="2380736"/>
            <a:ext cx="3703657" cy="38800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8562" y="6417275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16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 in WPF - </a:t>
            </a:r>
            <a:r>
              <a:rPr lang="en-US" sz="36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ניתן להגדיר מספר רכיבי </a:t>
            </a:r>
            <a:r>
              <a:rPr lang="en-US" dirty="0" err="1" smtClean="0"/>
              <a:t>BackgroundWorker</a:t>
            </a:r>
            <a:r>
              <a:rPr lang="he-IL" dirty="0" smtClean="0"/>
              <a:t> בחלון.</a:t>
            </a:r>
          </a:p>
          <a:p>
            <a:r>
              <a:rPr lang="he-IL" dirty="0" smtClean="0"/>
              <a:t>כל </a:t>
            </a:r>
            <a:r>
              <a:rPr lang="en-US" dirty="0" err="1" smtClean="0"/>
              <a:t>BackgroundWorker</a:t>
            </a:r>
            <a:r>
              <a:rPr lang="he-IL" dirty="0" smtClean="0"/>
              <a:t> יכול להפעיל מספר תהליכים.</a:t>
            </a:r>
          </a:p>
          <a:p>
            <a:r>
              <a:rPr lang="he-IL" b="1" dirty="0" smtClean="0"/>
              <a:t>דוגמת קוד: </a:t>
            </a:r>
            <a:r>
              <a:rPr lang="en-US" b="1" dirty="0" smtClean="0"/>
              <a:t>BackgroundWorkerSample02</a:t>
            </a:r>
            <a:r>
              <a:rPr lang="he-IL" dirty="0" smtClean="0"/>
              <a:t>.</a:t>
            </a:r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63" y="2051222"/>
            <a:ext cx="3089189" cy="2059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037" y="3220431"/>
            <a:ext cx="3077678" cy="20517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0433" y="4480821"/>
            <a:ext cx="3077678" cy="20517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449" y="4530246"/>
            <a:ext cx="3077678" cy="205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232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799"/>
            <a:ext cx="12192000" cy="2572625"/>
          </a:xfrm>
        </p:spPr>
        <p:txBody>
          <a:bodyPr>
            <a:normAutofit fontScale="90000"/>
          </a:bodyPr>
          <a:lstStyle/>
          <a:p>
            <a:pPr algn="ctr"/>
            <a:r>
              <a:rPr lang="he-IL" sz="22200" dirty="0" smtClean="0">
                <a:solidFill>
                  <a:srgbClr val="FF0000"/>
                </a:solidFill>
              </a:rPr>
              <a:t>תרגול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20036"/>
            <a:ext cx="12192000" cy="269496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e-IL" sz="3200" dirty="0" smtClean="0">
                <a:solidFill>
                  <a:schemeClr val="tx1">
                    <a:lumMod val="50000"/>
                  </a:schemeClr>
                </a:solidFill>
              </a:rPr>
              <a:t>תרגיל 4 </a:t>
            </a:r>
            <a:r>
              <a:rPr lang="he-IL" sz="3200" dirty="0" smtClean="0">
                <a:solidFill>
                  <a:schemeClr val="tx1">
                    <a:lumMod val="50000"/>
                  </a:schemeClr>
                </a:solidFill>
              </a:rPr>
              <a:t>מדף התרגילים</a:t>
            </a:r>
            <a:endParaRPr lang="he-IL" sz="32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17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9926122" cy="4800600"/>
          </a:xfrm>
        </p:spPr>
        <p:txBody>
          <a:bodyPr/>
          <a:lstStyle/>
          <a:p>
            <a:pPr marL="45720" indent="0">
              <a:buNone/>
            </a:pPr>
            <a:r>
              <a:rPr lang="he-IL" dirty="0" smtClean="0"/>
              <a:t>את הסילבוס, חומרים, מצגות ניתן להוריד ב:</a:t>
            </a:r>
          </a:p>
          <a:p>
            <a:pPr marL="45720" indent="0" algn="ctr">
              <a:buNone/>
            </a:pPr>
            <a:r>
              <a:rPr lang="en-US" dirty="0" smtClean="0">
                <a:hlinkClick r:id="rId2"/>
              </a:rPr>
              <a:t>www.corner.co.il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7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in WPF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103" y="4139208"/>
            <a:ext cx="7109254" cy="2718792"/>
          </a:xfrm>
        </p:spPr>
        <p:txBody>
          <a:bodyPr>
            <a:normAutofit/>
          </a:bodyPr>
          <a:lstStyle/>
          <a:p>
            <a:pPr algn="l" rtl="0"/>
            <a:endParaRPr lang="en-US" dirty="0">
              <a:solidFill>
                <a:srgbClr val="DF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00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DF5327"/>
                </a:solidFill>
              </a:rPr>
              <a:t>Threads in WPF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הפיתרון</a:t>
            </a:r>
            <a:r>
              <a:rPr lang="he-IL" dirty="0"/>
              <a:t> – להעביר את הפעולה המתמשכת לתהליך נפרד.</a:t>
            </a:r>
          </a:p>
          <a:p>
            <a:r>
              <a:rPr lang="he-IL" b="1" dirty="0"/>
              <a:t>הבעיה</a:t>
            </a:r>
            <a:r>
              <a:rPr lang="he-IL" dirty="0"/>
              <a:t> – לא טריוויאלי באפליקציות </a:t>
            </a:r>
            <a:r>
              <a:rPr lang="he-IL" dirty="0" err="1"/>
              <a:t>חלונאיות</a:t>
            </a:r>
            <a:r>
              <a:rPr lang="he-IL" dirty="0"/>
              <a:t> (</a:t>
            </a:r>
            <a:r>
              <a:rPr lang="en-US" dirty="0" err="1"/>
              <a:t>WinForms</a:t>
            </a:r>
            <a:r>
              <a:rPr lang="he-IL" dirty="0"/>
              <a:t> או </a:t>
            </a:r>
            <a:r>
              <a:rPr lang="en-US" dirty="0"/>
              <a:t>WPF</a:t>
            </a:r>
            <a:r>
              <a:rPr lang="he-IL" dirty="0"/>
              <a:t>).</a:t>
            </a:r>
          </a:p>
          <a:p>
            <a:r>
              <a:rPr lang="en-US" dirty="0"/>
              <a:t>WPF</a:t>
            </a:r>
            <a:r>
              <a:rPr lang="he-IL" dirty="0"/>
              <a:t> (או </a:t>
            </a:r>
            <a:r>
              <a:rPr lang="en-US" dirty="0" err="1"/>
              <a:t>WinForms</a:t>
            </a:r>
            <a:r>
              <a:rPr lang="he-IL" dirty="0"/>
              <a:t>) מחייב אותנו לבצע את כל עבודת ה- </a:t>
            </a:r>
            <a:r>
              <a:rPr lang="en-US" dirty="0"/>
              <a:t>UI</a:t>
            </a:r>
            <a:r>
              <a:rPr lang="he-IL" dirty="0"/>
              <a:t> רק בתהליך שיצר את ה- </a:t>
            </a:r>
            <a:r>
              <a:rPr lang="en-US" dirty="0"/>
              <a:t>UI</a:t>
            </a:r>
            <a:r>
              <a:rPr lang="he-IL" dirty="0"/>
              <a:t>.</a:t>
            </a:r>
          </a:p>
          <a:p>
            <a:r>
              <a:rPr lang="he-IL" dirty="0" smtClean="0"/>
              <a:t>ניסיון לכתוב את הקוד הבא: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יגרום לחריגה הבאה: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36104" y="3501081"/>
          <a:ext cx="6565561" cy="1367482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65561"/>
              </a:tblGrid>
              <a:tr h="1367482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0" dirty="0" smtClean="0"/>
                        <a:t>         </a:t>
                      </a:r>
                      <a:r>
                        <a:rPr lang="en-US" sz="1400" b="0" dirty="0" smtClean="0"/>
                        <a:t>private void </a:t>
                      </a:r>
                      <a:r>
                        <a:rPr lang="en-US" sz="1400" b="0" dirty="0" err="1" smtClean="0"/>
                        <a:t>btnDoSomething_Click</a:t>
                      </a:r>
                      <a:r>
                        <a:rPr lang="en-US" sz="1400" b="0" dirty="0" smtClean="0"/>
                        <a:t>(object sender, </a:t>
                      </a:r>
                      <a:r>
                        <a:rPr lang="en-US" sz="1400" b="0" dirty="0" err="1" smtClean="0"/>
                        <a:t>RoutedEventArgs</a:t>
                      </a:r>
                      <a:r>
                        <a:rPr lang="en-US" sz="1400" b="0" dirty="0" smtClean="0"/>
                        <a:t> e)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Thread </a:t>
                      </a:r>
                      <a:r>
                        <a:rPr lang="en-US" sz="1400" b="0" dirty="0" err="1" smtClean="0"/>
                        <a:t>thread</a:t>
                      </a:r>
                      <a:r>
                        <a:rPr lang="en-US" sz="1400" b="0" dirty="0" smtClean="0"/>
                        <a:t> = new Thread(Paint);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    </a:t>
                      </a:r>
                      <a:r>
                        <a:rPr lang="en-US" sz="1400" b="0" dirty="0" err="1" smtClean="0"/>
                        <a:t>thread.Start</a:t>
                      </a:r>
                      <a:r>
                        <a:rPr lang="en-US" sz="1400" b="0" dirty="0" smtClean="0"/>
                        <a:t>();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}</a:t>
                      </a:r>
                      <a:endParaRPr lang="he-IL" sz="14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87" y="4558132"/>
            <a:ext cx="3198586" cy="2299868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029731" y="5346356"/>
            <a:ext cx="2907956" cy="551935"/>
          </a:xfrm>
          <a:prstGeom prst="wedgeRoundRectCallout">
            <a:avLst>
              <a:gd name="adj1" fmla="val 106646"/>
              <a:gd name="adj2" fmla="val -1392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“The calling thread must be STA”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9643" y="6137189"/>
            <a:ext cx="3921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דוגמת קוד: </a:t>
            </a:r>
            <a:r>
              <a:rPr lang="en-US" dirty="0" smtClean="0"/>
              <a:t>WpfThread02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612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84886"/>
          </a:xfrm>
        </p:spPr>
        <p:txBody>
          <a:bodyPr/>
          <a:lstStyle/>
          <a:p>
            <a:r>
              <a:rPr lang="en-US" sz="3200" dirty="0" smtClean="0">
                <a:solidFill>
                  <a:srgbClr val="DF5327"/>
                </a:solidFill>
              </a:rPr>
              <a:t>Threads in WPF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הסיבה לחריגה היא </a:t>
            </a:r>
            <a:r>
              <a:rPr lang="en-US" b="1" dirty="0" smtClean="0"/>
              <a:t>STA</a:t>
            </a:r>
            <a:r>
              <a:rPr lang="he-IL" dirty="0" smtClean="0"/>
              <a:t> </a:t>
            </a:r>
            <a:r>
              <a:rPr lang="he-IL" dirty="0"/>
              <a:t>– </a:t>
            </a:r>
            <a:r>
              <a:rPr lang="en-US" dirty="0"/>
              <a:t>Single Thread Apartment</a:t>
            </a:r>
            <a:r>
              <a:rPr lang="he-IL" dirty="0"/>
              <a:t>.</a:t>
            </a:r>
            <a:endParaRPr lang="en-US" dirty="0"/>
          </a:p>
          <a:p>
            <a:r>
              <a:rPr lang="en-US" dirty="0"/>
              <a:t>STA</a:t>
            </a:r>
            <a:r>
              <a:rPr lang="he-IL" dirty="0"/>
              <a:t> – לא מגבלה של הטכנולוגיה בה אנו משתמשים (</a:t>
            </a:r>
            <a:r>
              <a:rPr lang="en-US" dirty="0"/>
              <a:t>WPF</a:t>
            </a:r>
            <a:r>
              <a:rPr lang="he-IL" dirty="0"/>
              <a:t> או </a:t>
            </a:r>
            <a:r>
              <a:rPr lang="en-US" dirty="0" err="1"/>
              <a:t>WinForms</a:t>
            </a:r>
            <a:r>
              <a:rPr lang="he-IL" dirty="0"/>
              <a:t>),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 אלא תכתיב של מערכת ההפעלה.</a:t>
            </a:r>
          </a:p>
          <a:p>
            <a:r>
              <a:rPr lang="en-US" dirty="0"/>
              <a:t>STA</a:t>
            </a:r>
            <a:r>
              <a:rPr lang="he-IL" dirty="0"/>
              <a:t> זה מגבלה, איך מתמודדים </a:t>
            </a:r>
            <a:r>
              <a:rPr lang="he-IL" dirty="0" err="1"/>
              <a:t>איתה</a:t>
            </a:r>
            <a:r>
              <a:rPr lang="he-IL" dirty="0"/>
              <a:t>?</a:t>
            </a:r>
          </a:p>
          <a:p>
            <a:r>
              <a:rPr lang="he-IL" dirty="0"/>
              <a:t>באמצעות רכיב הנקרא </a:t>
            </a:r>
            <a:r>
              <a:rPr lang="en-US" dirty="0" err="1"/>
              <a:t>BackgroundWorker</a:t>
            </a:r>
            <a:r>
              <a:rPr lang="he-IL" dirty="0"/>
              <a:t>.</a:t>
            </a:r>
          </a:p>
          <a:p>
            <a:endParaRPr lang="he-IL" dirty="0"/>
          </a:p>
        </p:txBody>
      </p:sp>
      <p:sp>
        <p:nvSpPr>
          <p:cNvPr id="4" name="Rectangle 3"/>
          <p:cNvSpPr/>
          <p:nvPr/>
        </p:nvSpPr>
        <p:spPr>
          <a:xfrm rot="21140953">
            <a:off x="1309815" y="3888257"/>
            <a:ext cx="4308390" cy="7166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dirty="0"/>
              <a:t>WPF</a:t>
            </a:r>
            <a:r>
              <a:rPr lang="he-IL" dirty="0"/>
              <a:t> (או </a:t>
            </a:r>
            <a:r>
              <a:rPr lang="en-US" dirty="0" err="1"/>
              <a:t>WinForms</a:t>
            </a:r>
            <a:r>
              <a:rPr lang="he-IL" dirty="0"/>
              <a:t>) מחייב אותנו לבצע את כל עבודת ה- </a:t>
            </a:r>
            <a:r>
              <a:rPr lang="en-US" dirty="0"/>
              <a:t>UI</a:t>
            </a:r>
            <a:r>
              <a:rPr lang="he-IL" dirty="0"/>
              <a:t> רק בתהליך שיצר את ה- </a:t>
            </a:r>
            <a:r>
              <a:rPr lang="en-US" dirty="0"/>
              <a:t>UI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6310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DF5327"/>
                </a:solidFill>
              </a:rPr>
              <a:t>Threads in </a:t>
            </a:r>
            <a:r>
              <a:rPr lang="en-US" sz="3200" dirty="0" smtClean="0">
                <a:solidFill>
                  <a:srgbClr val="DF5327"/>
                </a:solidFill>
              </a:rPr>
              <a:t>WPF - </a:t>
            </a:r>
            <a:r>
              <a:rPr lang="en-US" sz="3200" dirty="0" err="1">
                <a:solidFill>
                  <a:srgbClr val="DF5327"/>
                </a:solidFill>
              </a:rPr>
              <a:t>BackgroundWorker</a:t>
            </a:r>
            <a:endParaRPr lang="he-IL" sz="3200" dirty="0">
              <a:solidFill>
                <a:srgbClr val="DF532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err="1" smtClean="0"/>
              <a:t>BackgroundWorker</a:t>
            </a:r>
            <a:endParaRPr lang="en-US" b="1" dirty="0" smtClean="0"/>
          </a:p>
          <a:p>
            <a:r>
              <a:rPr lang="he-IL" dirty="0" smtClean="0"/>
              <a:t>מחלקה שימושית המוגדרת במרחב השמות </a:t>
            </a:r>
            <a:r>
              <a:rPr lang="en-US" dirty="0" err="1" smtClean="0"/>
              <a:t>System.ComponentModel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המחלקה מאפשרת העברת מטלות כבדות וארוכות </a:t>
            </a:r>
            <a:r>
              <a:rPr lang="he-IL" dirty="0" smtClean="0"/>
              <a:t>ב-</a:t>
            </a:r>
            <a:r>
              <a:rPr lang="en-US" dirty="0" smtClean="0"/>
              <a:t>WPF</a:t>
            </a:r>
            <a:r>
              <a:rPr lang="he-IL" dirty="0" smtClean="0"/>
              <a:t> לתהליך </a:t>
            </a:r>
            <a:r>
              <a:rPr lang="he-IL" dirty="0" smtClean="0"/>
              <a:t>נפרד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יכולה לדווח על התקדמות התהליך, על סיום או על ביטול.</a:t>
            </a:r>
          </a:p>
          <a:p>
            <a:r>
              <a:rPr lang="he-IL" dirty="0" smtClean="0"/>
              <a:t>מכילה יכולת מובנית לטיפול בחריגים.</a:t>
            </a:r>
            <a:endParaRPr lang="en-US" dirty="0" smtClean="0"/>
          </a:p>
          <a:p>
            <a:r>
              <a:rPr lang="he-IL" dirty="0" smtClean="0"/>
              <a:t>יכולת לעדכן רכיבי </a:t>
            </a:r>
            <a:r>
              <a:rPr lang="en-US" dirty="0" smtClean="0"/>
              <a:t>UI</a:t>
            </a:r>
            <a:r>
              <a:rPr lang="he-IL" dirty="0" smtClean="0"/>
              <a:t> .</a:t>
            </a:r>
            <a:endParaRPr lang="en-US" dirty="0"/>
          </a:p>
          <a:p>
            <a:pPr marL="45720" indent="0">
              <a:buNone/>
            </a:pPr>
            <a:endParaRPr lang="he-IL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55308" y="6293707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9236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 in WPF - </a:t>
            </a:r>
            <a:r>
              <a:rPr lang="en-US" sz="36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/>
              <a:t>כיצד משתמשים ב- </a:t>
            </a:r>
            <a:r>
              <a:rPr lang="en-US" b="1" dirty="0" err="1"/>
              <a:t>BackgroundWorker</a:t>
            </a:r>
            <a:r>
              <a:rPr lang="he-IL" b="1" dirty="0"/>
              <a:t>:</a:t>
            </a:r>
          </a:p>
          <a:p>
            <a:pPr marL="502920" indent="-457200">
              <a:buFont typeface="+mj-lt"/>
              <a:buAutoNum type="arabicPeriod"/>
            </a:pPr>
            <a:r>
              <a:rPr lang="he-IL" dirty="0"/>
              <a:t>הוספת אובייקט מהמחלקה בתכונה של מחלקת </a:t>
            </a:r>
            <a:r>
              <a:rPr lang="he-IL" dirty="0" smtClean="0"/>
              <a:t>החלון (או ב-</a:t>
            </a:r>
            <a:r>
              <a:rPr lang="en-US" dirty="0" smtClean="0"/>
              <a:t>XAML</a:t>
            </a:r>
            <a:r>
              <a:rPr lang="he-IL" dirty="0" smtClean="0"/>
              <a:t> אם רוצים):</a:t>
            </a:r>
            <a:endParaRPr lang="he-IL" dirty="0"/>
          </a:p>
          <a:p>
            <a:pPr marL="45720" indent="0">
              <a:buNone/>
            </a:pPr>
            <a:endParaRPr lang="he-IL" dirty="0"/>
          </a:p>
          <a:p>
            <a:pPr marL="45720" indent="0">
              <a:buNone/>
            </a:pPr>
            <a:endParaRPr lang="he-IL" dirty="0"/>
          </a:p>
          <a:p>
            <a:pPr marL="502920" indent="-457200">
              <a:buFont typeface="+mj-lt"/>
              <a:buAutoNum type="arabicPeriod" startAt="2"/>
            </a:pPr>
            <a:r>
              <a:rPr lang="he-IL" b="1" dirty="0"/>
              <a:t>הגדרת התכונות </a:t>
            </a:r>
            <a:r>
              <a:rPr lang="he-IL" dirty="0" smtClean="0"/>
              <a:t>הבאות בבנאי של החלון: </a:t>
            </a:r>
            <a:r>
              <a:rPr lang="he-IL" dirty="0"/>
              <a:t>מאפשרים ביטול ומאפשרים קבלת דו"ח התקדמות:</a:t>
            </a:r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446634" y="2512540"/>
          <a:ext cx="6565561" cy="13716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6565561"/>
              </a:tblGrid>
              <a:tr h="1268627">
                <a:tc>
                  <a:txBody>
                    <a:bodyPr/>
                    <a:lstStyle/>
                    <a:p>
                      <a:pPr algn="l" rtl="0"/>
                      <a:r>
                        <a:rPr lang="en-US" sz="1100" b="0" dirty="0" smtClean="0"/>
                        <a:t>     </a:t>
                      </a:r>
                      <a:r>
                        <a:rPr lang="en-US" sz="1400" b="0" dirty="0" smtClean="0"/>
                        <a:t>public partial class </a:t>
                      </a:r>
                      <a:r>
                        <a:rPr lang="en-US" sz="1400" b="0" dirty="0" err="1" smtClean="0"/>
                        <a:t>MainWindow</a:t>
                      </a:r>
                      <a:r>
                        <a:rPr lang="en-US" sz="1400" b="0" dirty="0" smtClean="0"/>
                        <a:t> : Window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{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</a:t>
                      </a:r>
                      <a:r>
                        <a:rPr lang="en-US" sz="1400" b="0" dirty="0" err="1" smtClean="0"/>
                        <a:t>BackgroundWorker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err="1" smtClean="0"/>
                        <a:t>background_worker</a:t>
                      </a:r>
                      <a:r>
                        <a:rPr lang="en-US" sz="1400" b="0" dirty="0" smtClean="0"/>
                        <a:t> = new </a:t>
                      </a:r>
                      <a:r>
                        <a:rPr lang="en-US" sz="1400" b="0" dirty="0" err="1" smtClean="0"/>
                        <a:t>BackgroundWorker</a:t>
                      </a:r>
                      <a:r>
                        <a:rPr lang="en-US" sz="1400" b="0" dirty="0" smtClean="0"/>
                        <a:t>();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    ….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   }</a:t>
                      </a:r>
                    </a:p>
                    <a:p>
                      <a:pPr algn="l" rtl="0"/>
                      <a:r>
                        <a:rPr lang="en-US" sz="1400" b="0" dirty="0" smtClean="0"/>
                        <a:t> </a:t>
                      </a:r>
                      <a:endParaRPr lang="he-IL" sz="14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409564" y="4209535"/>
          <a:ext cx="8077204" cy="155448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077204"/>
              </a:tblGrid>
              <a:tr h="757881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MainWindow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InitializeComponent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background_worker.WorkerSupportsCancellation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background_worker.WorkerReportsProgress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04735" y="6293707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8640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 in WPF - </a:t>
            </a:r>
            <a:r>
              <a:rPr lang="en-US" sz="36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 startAt="3"/>
            </a:pPr>
            <a:r>
              <a:rPr lang="he-IL" dirty="0" smtClean="0"/>
              <a:t>הגדרת האירועים הבאים:</a:t>
            </a:r>
          </a:p>
          <a:p>
            <a:r>
              <a:rPr lang="he-IL" dirty="0" smtClean="0"/>
              <a:t>הגדרת האירוע </a:t>
            </a:r>
            <a:r>
              <a:rPr lang="en-US" dirty="0" err="1" smtClean="0"/>
              <a:t>DoWork</a:t>
            </a:r>
            <a:r>
              <a:rPr lang="he-IL" dirty="0" smtClean="0"/>
              <a:t> אשר מועלה כאשר מופעלת המתודה </a:t>
            </a:r>
            <a:r>
              <a:rPr lang="en-US" dirty="0" err="1" smtClean="0"/>
              <a:t>RunWorkserAsync</a:t>
            </a:r>
            <a:r>
              <a:rPr lang="he-IL" dirty="0" smtClean="0"/>
              <a:t>, הטיפול באירוע מממש את הפעולה האסינכרונית שרוצים לבצע ברקע.</a:t>
            </a:r>
          </a:p>
          <a:p>
            <a:r>
              <a:rPr lang="he-IL" dirty="0" smtClean="0"/>
              <a:t>האירוע </a:t>
            </a:r>
            <a:r>
              <a:rPr lang="en-US" dirty="0" err="1" smtClean="0"/>
              <a:t>ReportProgress</a:t>
            </a:r>
            <a:r>
              <a:rPr lang="he-IL" dirty="0" smtClean="0"/>
              <a:t> יופעל בכל פעם שנרצה לעדכן את הממשק הן בהתקדמות התהליך והן על מנת לעדכן תוצאות ביניים.</a:t>
            </a:r>
          </a:p>
          <a:p>
            <a:r>
              <a:rPr lang="he-IL" dirty="0" smtClean="0"/>
              <a:t>האירוע השלישי, </a:t>
            </a:r>
            <a:r>
              <a:rPr lang="en-US" dirty="0" err="1" smtClean="0"/>
              <a:t>RunWorkerCompleted</a:t>
            </a:r>
            <a:r>
              <a:rPr lang="he-IL" dirty="0" smtClean="0"/>
              <a:t> מועלה כאשר התהליך מסתיים או מבוטל.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6120" y="4333103"/>
          <a:ext cx="10190205" cy="22860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190205"/>
              </a:tblGrid>
              <a:tr h="757881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MainWindow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InitializeComponent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background_worker.WorkerSupportsCancellation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background_worker.WorkerReportsProgress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background_worker.DoWork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background_worker_DoWork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background_worker.ProgressChanged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background_worker_ProgressChanged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background_worker.RunWorkerCompleted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+=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background_worker_RunWorkerCompleted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97362" y="6488668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5231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DF5327"/>
                </a:solidFill>
              </a:rPr>
              <a:t>Threads in WPF - </a:t>
            </a:r>
            <a:r>
              <a:rPr lang="en-US" sz="36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he-IL" dirty="0" smtClean="0"/>
              <a:t>הרצת התהליך: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81666" y="2092411"/>
          <a:ext cx="10190205" cy="131064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0190205"/>
              </a:tblGrid>
              <a:tr h="757881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btnDoSomething_Click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(object sender,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RoutedEventArgs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background_worker.RunWorkerAsync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(1000);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pPr algn="l" rtl="0"/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002164" y="3361037"/>
            <a:ext cx="2907956" cy="551935"/>
          </a:xfrm>
          <a:prstGeom prst="wedgeRoundRectCallout">
            <a:avLst>
              <a:gd name="adj1" fmla="val -61342"/>
              <a:gd name="adj2" fmla="val -13928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הפרמטר הנשלח לתהליך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5208" y="3435179"/>
            <a:ext cx="2901591" cy="30397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4281" y="6488668"/>
            <a:ext cx="418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dirty="0" smtClean="0"/>
              <a:t>קוד דוגמה: </a:t>
            </a:r>
            <a:r>
              <a:rPr lang="en-US" dirty="0" err="1"/>
              <a:t>BackgroundWorkerSample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4141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4346"/>
            <a:ext cx="2742638" cy="23836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DF5327"/>
                </a:solidFill>
              </a:rPr>
              <a:t>Threads in WPF - </a:t>
            </a:r>
            <a:r>
              <a:rPr lang="en-US" sz="3200" dirty="0" err="1">
                <a:solidFill>
                  <a:srgbClr val="DF5327"/>
                </a:solidFill>
              </a:rPr>
              <a:t>BackgroundWorker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r">
              <a:buNone/>
            </a:pPr>
            <a:r>
              <a:rPr lang="he-IL" dirty="0" smtClean="0"/>
              <a:t>מימוש האירוע </a:t>
            </a:r>
            <a:r>
              <a:rPr lang="en-US" dirty="0" err="1" smtClean="0"/>
              <a:t>DoWork</a:t>
            </a:r>
            <a:r>
              <a:rPr lang="he-IL" dirty="0" smtClean="0"/>
              <a:t>, מימוש התהליך אשר ירוץ ברקע.</a:t>
            </a:r>
          </a:p>
          <a:p>
            <a:pPr marL="45720" indent="0" algn="r">
              <a:buNone/>
            </a:pPr>
            <a:r>
              <a:rPr lang="he-IL" dirty="0" smtClean="0"/>
              <a:t>ניתן להעביר פרמטר, הפרמטר הוא מטיפוס </a:t>
            </a:r>
            <a:r>
              <a:rPr lang="en-US" dirty="0" smtClean="0"/>
              <a:t>Object</a:t>
            </a:r>
            <a:r>
              <a:rPr lang="he-IL" dirty="0" smtClean="0"/>
              <a:t>.</a:t>
            </a:r>
          </a:p>
          <a:p>
            <a:pPr marL="45720" indent="0" algn="r">
              <a:buNone/>
            </a:pPr>
            <a:r>
              <a:rPr lang="he-IL" dirty="0" smtClean="0"/>
              <a:t>יש לבדוק במהלך הביצוע האם התהליך בוטל על מנת לעצור את ריצת התהליך.</a:t>
            </a:r>
          </a:p>
          <a:p>
            <a:pPr marL="45720" indent="0" algn="r">
              <a:buNone/>
            </a:pP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48957" y="3097427"/>
          <a:ext cx="8077204" cy="35052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077204"/>
              </a:tblGrid>
              <a:tr h="757881">
                <a:tc>
                  <a:txBody>
                    <a:bodyPr/>
                    <a:lstStyle/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background_worker_DoWork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(object sender,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DoWorkEventArgs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for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&lt;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e.Argument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if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background_worker.CancellationPending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{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e.Cancel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true;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break;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Parameters parameter = Paint();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background_worker.ReportProgress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/ 100, parameter);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Thread.Sleep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(10);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}</a:t>
                      </a:r>
                    </a:p>
                    <a:p>
                      <a:pPr algn="l" rtl="0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  <a:endParaRPr lang="he-IL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6219569" y="4687329"/>
            <a:ext cx="2907956" cy="551935"/>
          </a:xfrm>
          <a:prstGeom prst="wedgeRoundRectCallout">
            <a:avLst>
              <a:gd name="adj1" fmla="val -60776"/>
              <a:gd name="adj2" fmla="val -9450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בדיקה האם התהליך בוטל</a:t>
            </a:r>
            <a:endParaRPr lang="en-US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6573796" y="3624647"/>
            <a:ext cx="2907956" cy="551935"/>
          </a:xfrm>
          <a:prstGeom prst="wedgeRoundRectCallout">
            <a:avLst>
              <a:gd name="adj1" fmla="val -112334"/>
              <a:gd name="adj2" fmla="val -18386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mtClean="0"/>
              <a:t>הפרמטר הנשלח לאירוע</a:t>
            </a:r>
            <a:endParaRPr lang="en-US" dirty="0" smtClean="0"/>
          </a:p>
        </p:txBody>
      </p:sp>
      <p:sp>
        <p:nvSpPr>
          <p:cNvPr id="8" name="Rounded Rectangular Callout 7"/>
          <p:cNvSpPr/>
          <p:nvPr/>
        </p:nvSpPr>
        <p:spPr>
          <a:xfrm>
            <a:off x="7858899" y="6013621"/>
            <a:ext cx="2907956" cy="551935"/>
          </a:xfrm>
          <a:prstGeom prst="wedgeRoundRectCallout">
            <a:avLst>
              <a:gd name="adj1" fmla="val -63326"/>
              <a:gd name="adj2" fmla="val -9450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העלאת האירוע </a:t>
            </a:r>
            <a:r>
              <a:rPr lang="en-US" dirty="0" smtClean="0"/>
              <a:t>Progress Changed</a:t>
            </a:r>
            <a:endParaRPr lang="en-US" dirty="0" smtClean="0"/>
          </a:p>
        </p:txBody>
      </p:sp>
      <p:sp>
        <p:nvSpPr>
          <p:cNvPr id="9" name="Rounded Rectangular Callout 8"/>
          <p:cNvSpPr/>
          <p:nvPr/>
        </p:nvSpPr>
        <p:spPr>
          <a:xfrm>
            <a:off x="2932670" y="6112477"/>
            <a:ext cx="3715266" cy="650788"/>
          </a:xfrm>
          <a:prstGeom prst="wedgeRoundRectCallout">
            <a:avLst>
              <a:gd name="adj1" fmla="val 34186"/>
              <a:gd name="adj2" fmla="val -87553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 smtClean="0"/>
              <a:t>הפרמטר הראשון – אחוז התקדמות,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הפרמטר השני – מידע נוסף.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129653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722</Words>
  <Application>Microsoft Office PowerPoint</Application>
  <PresentationFormat>Widescreen</PresentationFormat>
  <Paragraphs>140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Threads in WPF</vt:lpstr>
      <vt:lpstr>Threads in WPF</vt:lpstr>
      <vt:lpstr>Threads in WPF</vt:lpstr>
      <vt:lpstr>Threads in WPF - BackgroundWorker</vt:lpstr>
      <vt:lpstr>Threads in WPF - BackgroundWorker</vt:lpstr>
      <vt:lpstr>Threads in WPF - BackgroundWorker</vt:lpstr>
      <vt:lpstr>Threads in WPF - BackgroundWorker</vt:lpstr>
      <vt:lpstr>Threads in WPF - BackgroundWorker</vt:lpstr>
      <vt:lpstr>Threads in WPF - BackgroundWorker</vt:lpstr>
      <vt:lpstr>Threads in WPF - BackgroundWorker</vt:lpstr>
      <vt:lpstr>Threads in WPF - BackgroundWorker</vt:lpstr>
      <vt:lpstr>Threads in WPF - BackgroundWorker</vt:lpstr>
      <vt:lpstr>תרגול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2014-03-24T08:20:37Z</dcterms:created>
  <dcterms:modified xsi:type="dcterms:W3CDTF">2014-03-24T08:22:24Z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